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7" r:id="rId2"/>
    <p:sldId id="317" r:id="rId3"/>
    <p:sldId id="291" r:id="rId4"/>
    <p:sldId id="315" r:id="rId5"/>
    <p:sldId id="292" r:id="rId6"/>
    <p:sldId id="308" r:id="rId7"/>
    <p:sldId id="293" r:id="rId8"/>
    <p:sldId id="295" r:id="rId9"/>
    <p:sldId id="296" r:id="rId10"/>
    <p:sldId id="314" r:id="rId11"/>
    <p:sldId id="298" r:id="rId12"/>
    <p:sldId id="312" r:id="rId13"/>
    <p:sldId id="313" r:id="rId14"/>
    <p:sldId id="302" r:id="rId15"/>
    <p:sldId id="303" r:id="rId16"/>
    <p:sldId id="304" r:id="rId17"/>
    <p:sldId id="305" r:id="rId18"/>
    <p:sldId id="306" r:id="rId19"/>
    <p:sldId id="307" r:id="rId20"/>
    <p:sldId id="310" r:id="rId21"/>
    <p:sldId id="316" r:id="rId22"/>
    <p:sldId id="318" r:id="rId2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590" autoAdjust="0"/>
  </p:normalViewPr>
  <p:slideViewPr>
    <p:cSldViewPr>
      <p:cViewPr varScale="1">
        <p:scale>
          <a:sx n="111" d="100"/>
          <a:sy n="111" d="100"/>
        </p:scale>
        <p:origin x="93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scott\Documents\Data\Water%20Chem\DO\105SRN1DO_do_daily_min_fin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scott\Documents\Data\Water%20Chem\DO\105SRA1DO_do_daily_min_fin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Shasta</a:t>
            </a:r>
            <a:r>
              <a:rPr lang="en-US" baseline="0" dirty="0"/>
              <a:t> </a:t>
            </a:r>
            <a:r>
              <a:rPr lang="en-US" baseline="0" dirty="0" smtClean="0"/>
              <a:t>Watershed </a:t>
            </a:r>
            <a:r>
              <a:rPr lang="en-US" baseline="0" dirty="0"/>
              <a:t>Longitudinal </a:t>
            </a:r>
            <a:r>
              <a:rPr lang="en-US" baseline="0" dirty="0" smtClean="0"/>
              <a:t>DO</a:t>
            </a:r>
          </a:p>
          <a:p>
            <a:pPr>
              <a:defRPr/>
            </a:pPr>
            <a:r>
              <a:rPr lang="en-US" baseline="0" dirty="0" smtClean="0"/>
              <a:t>(Less is better)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2015</c:v>
          </c:tx>
          <c:spPr>
            <a:solidFill>
              <a:schemeClr val="accent5">
                <a:lumMod val="50000"/>
              </a:schemeClr>
            </a:solidFill>
            <a:ln>
              <a:solidFill>
                <a:srgbClr val="7030A0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CBF-473B-B29F-B8C7F7B9F25A}"/>
              </c:ext>
            </c:extLst>
          </c:dPt>
          <c:cat>
            <c:strRef>
              <c:f>Summary!$A$2:$A$10</c:f>
              <c:strCache>
                <c:ptCount val="9"/>
                <c:pt idx="0">
                  <c:v>105SRU1DO</c:v>
                </c:pt>
                <c:pt idx="1">
                  <c:v>105SRP1DO</c:v>
                </c:pt>
                <c:pt idx="2">
                  <c:v>105SRN1DO</c:v>
                </c:pt>
                <c:pt idx="3">
                  <c:v>105SRV1DO</c:v>
                </c:pt>
                <c:pt idx="4">
                  <c:v>105SRT1DO</c:v>
                </c:pt>
                <c:pt idx="5">
                  <c:v>105SRS1DO</c:v>
                </c:pt>
                <c:pt idx="6">
                  <c:v>105SRM1DO</c:v>
                </c:pt>
                <c:pt idx="7">
                  <c:v>105SRA1DO</c:v>
                </c:pt>
                <c:pt idx="8">
                  <c:v>105SRL1DO</c:v>
                </c:pt>
              </c:strCache>
            </c:strRef>
          </c:cat>
          <c:val>
            <c:numRef>
              <c:f>Summary!$E$2:$E$10</c:f>
              <c:numCache>
                <c:formatCode>0%</c:formatCode>
                <c:ptCount val="9"/>
                <c:pt idx="0">
                  <c:v>0.90140845070422537</c:v>
                </c:pt>
                <c:pt idx="1">
                  <c:v>0.59</c:v>
                </c:pt>
                <c:pt idx="2">
                  <c:v>0.73</c:v>
                </c:pt>
                <c:pt idx="3">
                  <c:v>1.0309278350515464E-2</c:v>
                </c:pt>
                <c:pt idx="4">
                  <c:v>0.09</c:v>
                </c:pt>
                <c:pt idx="5">
                  <c:v>0.16</c:v>
                </c:pt>
                <c:pt idx="6">
                  <c:v>0.13043478260869565</c:v>
                </c:pt>
                <c:pt idx="7">
                  <c:v>0.76</c:v>
                </c:pt>
                <c:pt idx="8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09-42E0-8CA2-8F5EA5E9D45F}"/>
            </c:ext>
          </c:extLst>
        </c:ser>
        <c:ser>
          <c:idx val="1"/>
          <c:order val="1"/>
          <c:tx>
            <c:v>2016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Summary!$I$2:$I$10</c:f>
              <c:numCache>
                <c:formatCode>0%</c:formatCode>
                <c:ptCount val="9"/>
                <c:pt idx="0">
                  <c:v>0.97</c:v>
                </c:pt>
                <c:pt idx="1">
                  <c:v>0.52</c:v>
                </c:pt>
                <c:pt idx="2">
                  <c:v>0.06</c:v>
                </c:pt>
                <c:pt idx="3">
                  <c:v>5.6179775280898875E-2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0.38</c:v>
                </c:pt>
                <c:pt idx="8">
                  <c:v>0.10112359550561797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09-42E0-8CA2-8F5EA5E9D4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2771384"/>
        <c:axId val="602774992"/>
      </c:barChart>
      <c:catAx>
        <c:axId val="6027713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02774992"/>
        <c:crosses val="autoZero"/>
        <c:auto val="1"/>
        <c:lblAlgn val="ctr"/>
        <c:lblOffset val="100"/>
        <c:noMultiLvlLbl val="0"/>
      </c:catAx>
      <c:valAx>
        <c:axId val="602774992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 smtClean="0"/>
                  <a:t>%</a:t>
                </a:r>
                <a:r>
                  <a:rPr lang="en-US" sz="1600" baseline="0" dirty="0" smtClean="0"/>
                  <a:t> Days With Minimum DO &lt;6 mg/L</a:t>
                </a:r>
                <a:endParaRPr lang="en-US" sz="16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771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Nelson</a:t>
            </a:r>
            <a:r>
              <a:rPr lang="en-US" sz="1200" baseline="0" dirty="0"/>
              <a:t> Ranch</a:t>
            </a:r>
          </a:p>
          <a:p>
            <a:pPr>
              <a:defRPr sz="1200"/>
            </a:pPr>
            <a:r>
              <a:rPr lang="en-US" sz="1200" baseline="0" dirty="0"/>
              <a:t>Bottom of Reach 5 - High </a:t>
            </a:r>
            <a:r>
              <a:rPr lang="en-US" sz="1200" baseline="0" dirty="0" smtClean="0"/>
              <a:t>Priority</a:t>
            </a:r>
          </a:p>
          <a:p>
            <a:pPr>
              <a:defRPr sz="1200"/>
            </a:pPr>
            <a:r>
              <a:rPr lang="en-US" sz="1200" baseline="0" dirty="0" smtClean="0"/>
              <a:t>% of Days Below 6 mg/L</a:t>
            </a:r>
            <a:endParaRPr lang="en-US" sz="12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Summary!$A$2:$A$8</c:f>
              <c:numCache>
                <c:formatCode>General</c:formatCode>
                <c:ptCount val="7"/>
                <c:pt idx="0">
                  <c:v>2008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Summary!$D$2:$D$8</c:f>
              <c:numCache>
                <c:formatCode>0%</c:formatCode>
                <c:ptCount val="7"/>
                <c:pt idx="0">
                  <c:v>0.94</c:v>
                </c:pt>
                <c:pt idx="1">
                  <c:v>0.77</c:v>
                </c:pt>
                <c:pt idx="2">
                  <c:v>0.34482758620689657</c:v>
                </c:pt>
                <c:pt idx="3">
                  <c:v>0.38144329896907214</c:v>
                </c:pt>
                <c:pt idx="4">
                  <c:v>0.62</c:v>
                </c:pt>
                <c:pt idx="5">
                  <c:v>0.73</c:v>
                </c:pt>
                <c:pt idx="6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9F-4FA6-9D90-91C086D87F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4914728"/>
        <c:axId val="824913744"/>
      </c:barChart>
      <c:catAx>
        <c:axId val="824914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4913744"/>
        <c:crosses val="autoZero"/>
        <c:auto val="1"/>
        <c:lblAlgn val="ctr"/>
        <c:lblOffset val="100"/>
        <c:noMultiLvlLbl val="0"/>
      </c:catAx>
      <c:valAx>
        <c:axId val="824913744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49147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Montague-Grenada</a:t>
            </a:r>
            <a:r>
              <a:rPr lang="en-US" sz="1200" baseline="0" dirty="0"/>
              <a:t> Bridge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Top of Reach 2 - Medium </a:t>
            </a:r>
            <a:r>
              <a:rPr lang="en-US" sz="1200" baseline="0" dirty="0" smtClean="0"/>
              <a:t>Priority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200" b="0" i="0" baseline="0" dirty="0" smtClean="0">
                <a:effectLst/>
              </a:rPr>
              <a:t>% of Days Below 6 mg/L</a:t>
            </a:r>
            <a:endParaRPr lang="en-US" sz="1200" dirty="0" smtClean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Summary!$A$2:$A$8</c:f>
              <c:numCache>
                <c:formatCode>General</c:formatCode>
                <c:ptCount val="7"/>
                <c:pt idx="0">
                  <c:v>2008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Summary!$D$2:$D$8</c:f>
              <c:numCache>
                <c:formatCode>0%</c:formatCode>
                <c:ptCount val="7"/>
                <c:pt idx="0">
                  <c:v>0.83908045977011492</c:v>
                </c:pt>
                <c:pt idx="1">
                  <c:v>0.31632653061224492</c:v>
                </c:pt>
                <c:pt idx="2">
                  <c:v>0.05</c:v>
                </c:pt>
                <c:pt idx="3">
                  <c:v>0.1326530612244898</c:v>
                </c:pt>
                <c:pt idx="4">
                  <c:v>0.30927835051546393</c:v>
                </c:pt>
                <c:pt idx="5">
                  <c:v>0.13043478260869565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25-4357-8D5D-00F000811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6398240"/>
        <c:axId val="406394960"/>
      </c:barChart>
      <c:catAx>
        <c:axId val="40639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394960"/>
        <c:crosses val="autoZero"/>
        <c:auto val="1"/>
        <c:lblAlgn val="ctr"/>
        <c:lblOffset val="100"/>
        <c:noMultiLvlLbl val="0"/>
      </c:catAx>
      <c:valAx>
        <c:axId val="406394960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3982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Araujo Dam </a:t>
            </a:r>
            <a:r>
              <a:rPr lang="en-US" sz="1200" dirty="0" smtClean="0"/>
              <a:t>Site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 smtClean="0"/>
              <a:t>Bottom of Reach 2 – Medium </a:t>
            </a:r>
            <a:r>
              <a:rPr lang="en-US" sz="1200" dirty="0" smtClean="0"/>
              <a:t>Priority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200" b="0" i="0" baseline="0" dirty="0" smtClean="0">
                <a:effectLst/>
              </a:rPr>
              <a:t>% of Days Below 6 mg/L</a:t>
            </a:r>
            <a:endParaRPr lang="en-US" sz="1200" dirty="0" smtClean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Overview!$A$2:$A$10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Overview!$E$2:$E$10</c:f>
              <c:numCache>
                <c:formatCode>0%</c:formatCode>
                <c:ptCount val="9"/>
                <c:pt idx="0">
                  <c:v>0.9</c:v>
                </c:pt>
                <c:pt idx="1">
                  <c:v>0.86111111111111116</c:v>
                </c:pt>
                <c:pt idx="2">
                  <c:v>0.77</c:v>
                </c:pt>
                <c:pt idx="3">
                  <c:v>0.484375</c:v>
                </c:pt>
                <c:pt idx="4">
                  <c:v>0.62244897959183676</c:v>
                </c:pt>
                <c:pt idx="5">
                  <c:v>0.90721649484536082</c:v>
                </c:pt>
                <c:pt idx="6">
                  <c:v>0.87</c:v>
                </c:pt>
                <c:pt idx="7">
                  <c:v>0.76</c:v>
                </c:pt>
                <c:pt idx="8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54-40D5-8847-85B9A78217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2854880"/>
        <c:axId val="1002853240"/>
      </c:barChart>
      <c:catAx>
        <c:axId val="100285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2853240"/>
        <c:crosses val="autoZero"/>
        <c:auto val="1"/>
        <c:lblAlgn val="ctr"/>
        <c:lblOffset val="100"/>
        <c:noMultiLvlLbl val="0"/>
      </c:catAx>
      <c:valAx>
        <c:axId val="100285324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28548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400" baseline="0" dirty="0" smtClean="0"/>
              <a:t>MWMT </a:t>
            </a:r>
          </a:p>
          <a:p>
            <a:pPr>
              <a:defRPr sz="1400"/>
            </a:pPr>
            <a:r>
              <a:rPr lang="en-US" sz="1400" baseline="0" dirty="0" smtClean="0"/>
              <a:t>June 16 – August 15</a:t>
            </a:r>
            <a:endParaRPr lang="en-US" sz="1400" dirty="0"/>
          </a:p>
        </c:rich>
      </c:tx>
      <c:layout>
        <c:manualLayout>
          <c:xMode val="edge"/>
          <c:yMode val="edge"/>
          <c:x val="0.25363407699037621"/>
          <c:y val="3.08641975308641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Late Summer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25400" cap="rnd">
                <a:solidFill>
                  <a:srgbClr val="FFC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xVal>
          <c:yVal>
            <c:numRef>
              <c:f>Sheet1!$B$2:$B$9</c:f>
              <c:numCache>
                <c:formatCode>General</c:formatCode>
                <c:ptCount val="8"/>
                <c:pt idx="0">
                  <c:v>23.541714290000002</c:v>
                </c:pt>
                <c:pt idx="1">
                  <c:v>22.325714290000001</c:v>
                </c:pt>
                <c:pt idx="2">
                  <c:v>21.587857140000001</c:v>
                </c:pt>
                <c:pt idx="3">
                  <c:v>20.33071429</c:v>
                </c:pt>
                <c:pt idx="4">
                  <c:v>19.327142859999999</c:v>
                </c:pt>
                <c:pt idx="5">
                  <c:v>20.522365709999999</c:v>
                </c:pt>
                <c:pt idx="6">
                  <c:v>19.934285710000001</c:v>
                </c:pt>
                <c:pt idx="7">
                  <c:v>20.152857139999998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14F-427E-ABD8-2322D3B2E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4605344"/>
        <c:axId val="594605672"/>
      </c:scatterChart>
      <c:valAx>
        <c:axId val="594605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4605672"/>
        <c:crosses val="autoZero"/>
        <c:crossBetween val="midCat"/>
        <c:majorUnit val="1"/>
      </c:valAx>
      <c:valAx>
        <c:axId val="594605672"/>
        <c:scaling>
          <c:orientation val="minMax"/>
          <c:max val="30"/>
          <c:min val="1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bg1">
                        <a:lumMod val="50000"/>
                      </a:schemeClr>
                    </a:solidFill>
                  </a:rPr>
                  <a:t>MWMT</a:t>
                </a:r>
                <a:r>
                  <a:rPr lang="en-US" baseline="0">
                    <a:solidFill>
                      <a:schemeClr val="bg1">
                        <a:lumMod val="50000"/>
                      </a:schemeClr>
                    </a:solidFill>
                  </a:rPr>
                  <a:t> (</a:t>
                </a:r>
                <a:r>
                  <a:rPr lang="en-US" baseline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°C)</a:t>
                </a:r>
                <a:endParaRPr lang="en-US">
                  <a:solidFill>
                    <a:schemeClr val="bg1">
                      <a:lumMod val="50000"/>
                    </a:schemeClr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rgbClr val="4F81BD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605344"/>
        <c:crosses val="autoZero"/>
        <c:crossBetween val="midCat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rgbClr val="4F81BD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>
                <a:latin typeface="+mj-lt"/>
              </a:defRPr>
            </a:pPr>
            <a:r>
              <a:rPr lang="en-US" sz="1400" b="0" dirty="0" smtClean="0">
                <a:latin typeface="+mj-lt"/>
              </a:rPr>
              <a:t>MWMT </a:t>
            </a:r>
          </a:p>
          <a:p>
            <a:pPr>
              <a:defRPr sz="1400" b="0">
                <a:latin typeface="+mj-lt"/>
              </a:defRPr>
            </a:pPr>
            <a:r>
              <a:rPr lang="en-US" sz="1400" b="0" dirty="0" smtClean="0">
                <a:latin typeface="+mj-lt"/>
              </a:rPr>
              <a:t>April 16 – August 15</a:t>
            </a:r>
            <a:endParaRPr lang="en-US" sz="1400" b="0" dirty="0">
              <a:latin typeface="+mj-lt"/>
            </a:endParaRP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MWMT Whole Summer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6"/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trendline>
            <c:spPr>
              <a:ln w="25400" cap="rnd">
                <a:solidFill>
                  <a:srgbClr val="FFC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Sheet1!$A$3:$A$10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xVal>
          <c:yVal>
            <c:numRef>
              <c:f>Sheet1!$C$3:$C$10</c:f>
              <c:numCache>
                <c:formatCode>General</c:formatCode>
                <c:ptCount val="8"/>
                <c:pt idx="0">
                  <c:v>24.207857140000002</c:v>
                </c:pt>
                <c:pt idx="1">
                  <c:v>22.852714290000002</c:v>
                </c:pt>
                <c:pt idx="2">
                  <c:v>21.587857140000001</c:v>
                </c:pt>
                <c:pt idx="3">
                  <c:v>20.33071429</c:v>
                </c:pt>
                <c:pt idx="5">
                  <c:v>21.245808570000001</c:v>
                </c:pt>
                <c:pt idx="6">
                  <c:v>21.422857140000001</c:v>
                </c:pt>
                <c:pt idx="7">
                  <c:v>20.195714290000002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A34-4528-9A0A-C5C06EAD70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4605344"/>
        <c:axId val="594605672"/>
      </c:scatterChart>
      <c:valAx>
        <c:axId val="594605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4605672"/>
        <c:crosses val="autoZero"/>
        <c:crossBetween val="midCat"/>
        <c:majorUnit val="1"/>
      </c:valAx>
      <c:valAx>
        <c:axId val="594605672"/>
        <c:scaling>
          <c:orientation val="minMax"/>
          <c:max val="30"/>
          <c:min val="1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>
                    <a:solidFill>
                      <a:schemeClr val="bg1">
                        <a:lumMod val="50000"/>
                      </a:schemeClr>
                    </a:solidFill>
                  </a:rPr>
                  <a:t>MWMT (</a:t>
                </a:r>
                <a:r>
                  <a:rPr lang="en-US" baseline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°C)</a:t>
                </a:r>
                <a:endParaRPr lang="en-US">
                  <a:solidFill>
                    <a:schemeClr val="bg1">
                      <a:lumMod val="50000"/>
                    </a:schemeClr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rgbClr val="4F81BD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605344"/>
        <c:crosses val="autoZero"/>
        <c:crossBetween val="midCat"/>
        <c:majorUnit val="5"/>
      </c:valAx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rgbClr val="4F81BD"/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>
                <a:latin typeface="+mj-lt"/>
              </a:defRPr>
            </a:pPr>
            <a:r>
              <a:rPr lang="en-US" sz="1400" b="0" dirty="0" smtClean="0">
                <a:latin typeface="+mj-lt"/>
              </a:rPr>
              <a:t>ADMT </a:t>
            </a:r>
          </a:p>
          <a:p>
            <a:pPr>
              <a:defRPr sz="1400" b="0">
                <a:latin typeface="+mj-lt"/>
              </a:defRPr>
            </a:pPr>
            <a:r>
              <a:rPr lang="en-US" sz="1400" b="0" dirty="0" smtClean="0">
                <a:latin typeface="+mj-lt"/>
              </a:rPr>
              <a:t>April</a:t>
            </a:r>
            <a:r>
              <a:rPr lang="en-US" sz="1400" b="0" baseline="0" dirty="0" smtClean="0">
                <a:latin typeface="+mj-lt"/>
              </a:rPr>
              <a:t> 16 – June 15</a:t>
            </a:r>
            <a:endParaRPr lang="en-US" sz="1400" b="0" dirty="0">
              <a:latin typeface="+mj-lt"/>
            </a:endParaRP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ADMT Late Summer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25400" cap="rnd">
                <a:solidFill>
                  <a:srgbClr val="FFC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Sheet1!$A$3:$A$10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xVal>
          <c:yVal>
            <c:numRef>
              <c:f>Sheet1!$D$3:$D$10</c:f>
              <c:numCache>
                <c:formatCode>General</c:formatCode>
                <c:ptCount val="8"/>
                <c:pt idx="0">
                  <c:v>25.283000000000001</c:v>
                </c:pt>
                <c:pt idx="1">
                  <c:v>23.856999999999999</c:v>
                </c:pt>
                <c:pt idx="2">
                  <c:v>22.344999999999999</c:v>
                </c:pt>
                <c:pt idx="3">
                  <c:v>21.056000000000001</c:v>
                </c:pt>
                <c:pt idx="5">
                  <c:v>21.391580000000001</c:v>
                </c:pt>
                <c:pt idx="6">
                  <c:v>22.52</c:v>
                </c:pt>
                <c:pt idx="7">
                  <c:v>21.4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1B5-4C40-A4DA-474D862F6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4605344"/>
        <c:axId val="594605672"/>
      </c:scatterChart>
      <c:valAx>
        <c:axId val="594605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4605672"/>
        <c:crosses val="autoZero"/>
        <c:crossBetween val="midCat"/>
        <c:majorUnit val="1"/>
      </c:valAx>
      <c:valAx>
        <c:axId val="594605672"/>
        <c:scaling>
          <c:orientation val="minMax"/>
          <c:min val="1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>
                    <a:solidFill>
                      <a:schemeClr val="bg1">
                        <a:lumMod val="50000"/>
                      </a:schemeClr>
                    </a:solidFill>
                  </a:rPr>
                  <a:t>ADMT (</a:t>
                </a:r>
                <a:r>
                  <a:rPr lang="en-US" baseline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°C)</a:t>
                </a:r>
                <a:endParaRPr lang="en-US">
                  <a:solidFill>
                    <a:schemeClr val="bg1">
                      <a:lumMod val="50000"/>
                    </a:schemeClr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rgbClr val="4F81BD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605344"/>
        <c:crosses val="autoZero"/>
        <c:crossBetween val="midCat"/>
        <c:majorUnit val="5"/>
      </c:valAx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rgbClr val="4F81BD"/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>
                <a:latin typeface="+mj-lt"/>
              </a:defRPr>
            </a:pPr>
            <a:r>
              <a:rPr lang="en-US" sz="1400" b="0" dirty="0" smtClean="0">
                <a:latin typeface="+mj-lt"/>
              </a:rPr>
              <a:t>MWMT</a:t>
            </a:r>
          </a:p>
          <a:p>
            <a:pPr>
              <a:defRPr sz="1400" b="0">
                <a:latin typeface="+mj-lt"/>
              </a:defRPr>
            </a:pPr>
            <a:r>
              <a:rPr lang="en-US" sz="1400" b="0" dirty="0" smtClean="0">
                <a:latin typeface="+mj-lt"/>
              </a:rPr>
              <a:t>June 16 – August 15</a:t>
            </a:r>
            <a:endParaRPr lang="en-US" sz="1400" b="0" dirty="0">
              <a:latin typeface="+mj-lt"/>
            </a:endParaRP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MWMT Late Summer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6"/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trendline>
            <c:spPr>
              <a:ln w="25400" cap="rnd">
                <a:solidFill>
                  <a:srgbClr val="FFC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Sheet1!$A$60:$A$79</c:f>
              <c:numCache>
                <c:formatCode>General</c:formatCode>
                <c:ptCount val="20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2005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numCache>
            </c:numRef>
          </c:xVal>
          <c:yVal>
            <c:numRef>
              <c:f>Sheet1!$B$60:$B$79</c:f>
              <c:numCache>
                <c:formatCode>General</c:formatCode>
                <c:ptCount val="20"/>
                <c:pt idx="1">
                  <c:v>24.97142857</c:v>
                </c:pt>
                <c:pt idx="5">
                  <c:v>25.975396830000001</c:v>
                </c:pt>
                <c:pt idx="6">
                  <c:v>26.114285710000001</c:v>
                </c:pt>
                <c:pt idx="9">
                  <c:v>26.801428569999999</c:v>
                </c:pt>
                <c:pt idx="12">
                  <c:v>26.56</c:v>
                </c:pt>
                <c:pt idx="13">
                  <c:v>27.604285709999999</c:v>
                </c:pt>
                <c:pt idx="14">
                  <c:v>26.937142860000002</c:v>
                </c:pt>
                <c:pt idx="15">
                  <c:v>24.434285710000001</c:v>
                </c:pt>
                <c:pt idx="16">
                  <c:v>26.887142860000001</c:v>
                </c:pt>
                <c:pt idx="17">
                  <c:v>27.715714290000001</c:v>
                </c:pt>
                <c:pt idx="18">
                  <c:v>27.788428570000001</c:v>
                </c:pt>
                <c:pt idx="19">
                  <c:v>27.050999999999998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474-42FB-AA87-082B47C94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4605344"/>
        <c:axId val="594605672"/>
      </c:scatterChart>
      <c:valAx>
        <c:axId val="594605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4605672"/>
        <c:crosses val="autoZero"/>
        <c:crossBetween val="midCat"/>
        <c:majorUnit val="1"/>
      </c:valAx>
      <c:valAx>
        <c:axId val="594605672"/>
        <c:scaling>
          <c:orientation val="minMax"/>
          <c:min val="1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>
                    <a:solidFill>
                      <a:schemeClr val="bg1">
                        <a:lumMod val="50000"/>
                      </a:schemeClr>
                    </a:solidFill>
                  </a:rPr>
                  <a:t>MWMT (</a:t>
                </a:r>
                <a:r>
                  <a:rPr lang="en-US" baseline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°C)</a:t>
                </a:r>
                <a:endParaRPr lang="en-US">
                  <a:solidFill>
                    <a:schemeClr val="bg1">
                      <a:lumMod val="50000"/>
                    </a:schemeClr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rgbClr val="4F81BD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605344"/>
        <c:crosses val="autoZero"/>
        <c:crossBetween val="midCat"/>
        <c:majorUnit val="5"/>
      </c:valAx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rgbClr val="4F81BD"/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>
                <a:latin typeface="+mj-lt"/>
              </a:defRPr>
            </a:pPr>
            <a:r>
              <a:rPr lang="en-US" sz="1400" b="0" dirty="0" smtClean="0">
                <a:latin typeface="+mj-lt"/>
              </a:rPr>
              <a:t>ADMT</a:t>
            </a:r>
          </a:p>
          <a:p>
            <a:pPr>
              <a:defRPr sz="1400" b="0">
                <a:latin typeface="+mj-lt"/>
              </a:defRPr>
            </a:pPr>
            <a:r>
              <a:rPr lang="en-US" sz="1400" b="0" dirty="0" smtClean="0">
                <a:latin typeface="+mj-lt"/>
              </a:rPr>
              <a:t>June 16 – August 15 </a:t>
            </a:r>
            <a:endParaRPr lang="en-US" sz="1400" b="0" dirty="0">
              <a:latin typeface="+mj-lt"/>
            </a:endParaRP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MWMT Whole Summer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6"/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800" b="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trendline>
            <c:spPr>
              <a:ln w="25400" cap="rnd">
                <a:solidFill>
                  <a:srgbClr val="FFC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Sheet1!$A$60:$A$79</c:f>
              <c:numCache>
                <c:formatCode>General</c:formatCode>
                <c:ptCount val="20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2005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numCache>
            </c:numRef>
          </c:xVal>
          <c:yVal>
            <c:numRef>
              <c:f>Sheet1!$C$60:$C$79</c:f>
              <c:numCache>
                <c:formatCode>General</c:formatCode>
                <c:ptCount val="20"/>
                <c:pt idx="1">
                  <c:v>26.2</c:v>
                </c:pt>
                <c:pt idx="5">
                  <c:v>26.9</c:v>
                </c:pt>
                <c:pt idx="6">
                  <c:v>26.42</c:v>
                </c:pt>
                <c:pt idx="9">
                  <c:v>27.4</c:v>
                </c:pt>
                <c:pt idx="12">
                  <c:v>27.47</c:v>
                </c:pt>
                <c:pt idx="13">
                  <c:v>28.74</c:v>
                </c:pt>
                <c:pt idx="14">
                  <c:v>27.83</c:v>
                </c:pt>
                <c:pt idx="15">
                  <c:v>25.57</c:v>
                </c:pt>
                <c:pt idx="16">
                  <c:v>28.49</c:v>
                </c:pt>
                <c:pt idx="17">
                  <c:v>28.33</c:v>
                </c:pt>
                <c:pt idx="18">
                  <c:v>28.667000000000002</c:v>
                </c:pt>
                <c:pt idx="19">
                  <c:v>28.146999999999998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3D5-4773-8E3E-449135984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4605344"/>
        <c:axId val="594605672"/>
      </c:scatterChart>
      <c:valAx>
        <c:axId val="594605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4605672"/>
        <c:crosses val="autoZero"/>
        <c:crossBetween val="midCat"/>
        <c:majorUnit val="1"/>
      </c:valAx>
      <c:valAx>
        <c:axId val="594605672"/>
        <c:scaling>
          <c:orientation val="minMax"/>
          <c:min val="1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>
                    <a:solidFill>
                      <a:schemeClr val="bg1">
                        <a:lumMod val="50000"/>
                      </a:schemeClr>
                    </a:solidFill>
                  </a:rPr>
                  <a:t>ADMT (</a:t>
                </a:r>
                <a:r>
                  <a:rPr lang="en-US" baseline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°C)</a:t>
                </a:r>
                <a:endParaRPr lang="en-US">
                  <a:solidFill>
                    <a:schemeClr val="bg1">
                      <a:lumMod val="50000"/>
                    </a:schemeClr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rgbClr val="4F81BD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605344"/>
        <c:crosses val="autoZero"/>
        <c:crossBetween val="midCat"/>
        <c:majorUnit val="5"/>
      </c:valAx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rgbClr val="4F81BD"/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0.51651</cdr:x>
      <cdr:y>0.7715</cdr:y>
    </cdr:from>
    <cdr:to>
      <cdr:x>0.99179</cdr:x>
      <cdr:y>1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1416889" y="1587284"/>
          <a:ext cx="1303788" cy="4701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900" dirty="0">
              <a:solidFill>
                <a:schemeClr val="bg1">
                  <a:lumMod val="50000"/>
                </a:schemeClr>
              </a:solidFill>
              <a:latin typeface="+mn-lt"/>
            </a:rPr>
            <a:t>Trend = -0.48 </a:t>
          </a:r>
          <a:r>
            <a:rPr lang="en-US" sz="900" dirty="0">
              <a:solidFill>
                <a:schemeClr val="bg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°C/</a:t>
          </a:r>
          <a:r>
            <a:rPr lang="en-US" sz="900" dirty="0" err="1">
              <a:solidFill>
                <a:schemeClr val="bg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yr</a:t>
          </a:r>
          <a:endParaRPr lang="en-US" sz="900" dirty="0">
            <a:solidFill>
              <a:schemeClr val="bg1">
                <a:lumMod val="50000"/>
              </a:schemeClr>
            </a:solidFill>
            <a:latin typeface="+mn-lt"/>
          </a:endParaRPr>
        </a:p>
        <a:p xmlns:a="http://schemas.openxmlformats.org/drawingml/2006/main">
          <a:pPr algn="r"/>
          <a:r>
            <a:rPr lang="en-US" sz="900" dirty="0">
              <a:solidFill>
                <a:schemeClr val="bg1">
                  <a:lumMod val="50000"/>
                </a:schemeClr>
              </a:solidFill>
              <a:latin typeface="+mn-lt"/>
            </a:rPr>
            <a:t>Probability</a:t>
          </a:r>
          <a:r>
            <a:rPr lang="en-US" sz="900" baseline="0" dirty="0">
              <a:solidFill>
                <a:schemeClr val="bg1">
                  <a:lumMod val="50000"/>
                </a:schemeClr>
              </a:solidFill>
              <a:latin typeface="+mn-lt"/>
            </a:rPr>
            <a:t> = 0.035</a:t>
          </a:r>
          <a:endParaRPr lang="en-US" sz="900" dirty="0">
            <a:solidFill>
              <a:schemeClr val="bg1">
                <a:lumMod val="50000"/>
              </a:schemeClr>
            </a:solidFill>
            <a:latin typeface="+mn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0.52472</cdr:x>
      <cdr:y>0.7715</cdr:y>
    </cdr:from>
    <cdr:to>
      <cdr:x>1</cdr:x>
      <cdr:y>1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1439412" y="1587284"/>
          <a:ext cx="1303788" cy="4701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900" dirty="0">
              <a:solidFill>
                <a:schemeClr val="bg1">
                  <a:lumMod val="50000"/>
                </a:schemeClr>
              </a:solidFill>
            </a:rPr>
            <a:t>Trend = -0.46 </a:t>
          </a:r>
          <a:r>
            <a:rPr lang="en-US" sz="9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°C/</a:t>
          </a:r>
          <a:r>
            <a:rPr lang="en-US" sz="900" dirty="0" err="1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yr</a:t>
          </a:r>
          <a:endParaRPr lang="en-US" sz="900" dirty="0">
            <a:solidFill>
              <a:schemeClr val="bg1">
                <a:lumMod val="50000"/>
              </a:schemeClr>
            </a:solidFill>
          </a:endParaRPr>
        </a:p>
        <a:p xmlns:a="http://schemas.openxmlformats.org/drawingml/2006/main">
          <a:pPr algn="r"/>
          <a:r>
            <a:rPr lang="en-US" sz="900" dirty="0">
              <a:solidFill>
                <a:schemeClr val="bg1">
                  <a:lumMod val="50000"/>
                </a:schemeClr>
              </a:solidFill>
            </a:rPr>
            <a:t>Probability</a:t>
          </a:r>
          <a:r>
            <a:rPr lang="en-US" sz="900" baseline="0" dirty="0">
              <a:solidFill>
                <a:schemeClr val="bg1">
                  <a:lumMod val="50000"/>
                </a:schemeClr>
              </a:solidFill>
            </a:rPr>
            <a:t> = 0.036</a:t>
          </a:r>
          <a:endParaRPr lang="en-US" sz="900" dirty="0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0.52472</cdr:x>
      <cdr:y>0.7715</cdr:y>
    </cdr:from>
    <cdr:to>
      <cdr:x>1</cdr:x>
      <cdr:y>1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1439412" y="1587284"/>
          <a:ext cx="1303788" cy="4701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900" dirty="0">
              <a:solidFill>
                <a:schemeClr val="bg1">
                  <a:lumMod val="50000"/>
                </a:schemeClr>
              </a:solidFill>
            </a:rPr>
            <a:t>Trend = -0.64 </a:t>
          </a:r>
          <a:r>
            <a:rPr lang="en-US" sz="9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°C/</a:t>
          </a:r>
          <a:r>
            <a:rPr lang="en-US" sz="900" dirty="0" err="1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yr</a:t>
          </a:r>
          <a:endParaRPr lang="en-US" sz="900" dirty="0">
            <a:solidFill>
              <a:schemeClr val="bg1">
                <a:lumMod val="50000"/>
              </a:schemeClr>
            </a:solidFill>
          </a:endParaRPr>
        </a:p>
        <a:p xmlns:a="http://schemas.openxmlformats.org/drawingml/2006/main">
          <a:pPr algn="r"/>
          <a:r>
            <a:rPr lang="en-US" sz="900" dirty="0">
              <a:solidFill>
                <a:schemeClr val="bg1">
                  <a:lumMod val="50000"/>
                </a:schemeClr>
              </a:solidFill>
            </a:rPr>
            <a:t>Probability</a:t>
          </a:r>
          <a:r>
            <a:rPr lang="en-US" sz="900" baseline="0" dirty="0">
              <a:solidFill>
                <a:schemeClr val="bg1">
                  <a:lumMod val="50000"/>
                </a:schemeClr>
              </a:solidFill>
            </a:rPr>
            <a:t> = 0.035</a:t>
          </a:r>
          <a:endParaRPr lang="en-US" sz="900" dirty="0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0.52472</cdr:x>
      <cdr:y>0.7715</cdr:y>
    </cdr:from>
    <cdr:to>
      <cdr:x>1</cdr:x>
      <cdr:y>1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1439412" y="1587284"/>
          <a:ext cx="1303788" cy="4701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900" dirty="0">
              <a:solidFill>
                <a:schemeClr val="bg1">
                  <a:lumMod val="50000"/>
                </a:schemeClr>
              </a:solidFill>
            </a:rPr>
            <a:t>Trend = 0.09 </a:t>
          </a:r>
          <a:r>
            <a:rPr lang="en-US" sz="9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°C/</a:t>
          </a:r>
          <a:r>
            <a:rPr lang="en-US" sz="900" dirty="0" err="1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yr</a:t>
          </a:r>
          <a:endParaRPr lang="en-US" sz="900" dirty="0">
            <a:solidFill>
              <a:schemeClr val="bg1">
                <a:lumMod val="50000"/>
              </a:schemeClr>
            </a:solidFill>
          </a:endParaRPr>
        </a:p>
        <a:p xmlns:a="http://schemas.openxmlformats.org/drawingml/2006/main">
          <a:pPr algn="r"/>
          <a:r>
            <a:rPr lang="en-US" sz="900" dirty="0">
              <a:solidFill>
                <a:schemeClr val="bg1">
                  <a:lumMod val="50000"/>
                </a:schemeClr>
              </a:solidFill>
            </a:rPr>
            <a:t>Probability</a:t>
          </a:r>
          <a:r>
            <a:rPr lang="en-US" sz="900" baseline="0" dirty="0">
              <a:solidFill>
                <a:schemeClr val="bg1">
                  <a:lumMod val="50000"/>
                </a:schemeClr>
              </a:solidFill>
            </a:rPr>
            <a:t> = 0.01</a:t>
          </a:r>
          <a:endParaRPr lang="en-US" sz="900" dirty="0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0.52472</cdr:x>
      <cdr:y>0.7715</cdr:y>
    </cdr:from>
    <cdr:to>
      <cdr:x>1</cdr:x>
      <cdr:y>1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1439412" y="1587284"/>
          <a:ext cx="1303788" cy="4701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900" dirty="0">
              <a:solidFill>
                <a:schemeClr val="bg1">
                  <a:lumMod val="50000"/>
                </a:schemeClr>
              </a:solidFill>
            </a:rPr>
            <a:t>Trend = 0.12 </a:t>
          </a:r>
          <a:r>
            <a:rPr lang="en-US" sz="9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°C/</a:t>
          </a:r>
          <a:r>
            <a:rPr lang="en-US" sz="900" dirty="0" err="1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yr</a:t>
          </a:r>
          <a:endParaRPr lang="en-US" sz="900" dirty="0">
            <a:solidFill>
              <a:schemeClr val="bg1">
                <a:lumMod val="50000"/>
              </a:schemeClr>
            </a:solidFill>
          </a:endParaRPr>
        </a:p>
        <a:p xmlns:a="http://schemas.openxmlformats.org/drawingml/2006/main">
          <a:pPr algn="r"/>
          <a:r>
            <a:rPr lang="en-US" sz="900" dirty="0">
              <a:solidFill>
                <a:schemeClr val="bg1">
                  <a:lumMod val="50000"/>
                </a:schemeClr>
              </a:solidFill>
            </a:rPr>
            <a:t>Probability</a:t>
          </a:r>
          <a:r>
            <a:rPr lang="en-US" sz="900" baseline="0" dirty="0">
              <a:solidFill>
                <a:schemeClr val="bg1">
                  <a:lumMod val="50000"/>
                </a:schemeClr>
              </a:solidFill>
            </a:rPr>
            <a:t> = 0.03</a:t>
          </a:r>
          <a:endParaRPr lang="en-US" sz="900" dirty="0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2415">
              <a:defRPr sz="1200"/>
            </a:lvl1pPr>
          </a:lstStyle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183" y="0"/>
            <a:ext cx="3037628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2415">
              <a:defRPr sz="1200"/>
            </a:lvl1pPr>
          </a:lstStyle>
          <a:p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89"/>
            <a:ext cx="3037628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2415">
              <a:defRPr sz="1200"/>
            </a:lvl1pPr>
          </a:lstStyle>
          <a:p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183" y="8829989"/>
            <a:ext cx="3037628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2415">
              <a:defRPr sz="1200"/>
            </a:lvl1pPr>
          </a:lstStyle>
          <a:p>
            <a:fld id="{52C1063C-8C14-475B-B259-4CFF83E5AD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73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4820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4820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D3FAF04E-6F8E-474F-ABF0-9F1650B4E1CC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50" tIns="45825" rIns="91650" bIns="458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15790"/>
            <a:ext cx="5607684" cy="4183380"/>
          </a:xfrm>
          <a:prstGeom prst="rect">
            <a:avLst/>
          </a:prstGeom>
        </p:spPr>
        <p:txBody>
          <a:bodyPr vert="horz" lIns="91650" tIns="45825" rIns="91650" bIns="4582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89"/>
            <a:ext cx="3037628" cy="464820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829989"/>
            <a:ext cx="3037628" cy="464820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0AE53F2D-BCCE-401D-8B11-F8EC151BF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63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53F2D-BCCE-401D-8B11-F8EC151BFF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38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Araujo</a:t>
            </a:r>
            <a:r>
              <a:rPr lang="en-US" baseline="0" dirty="0" smtClean="0"/>
              <a:t> Dam Site.  Weak trend, not statistically significant.  Variable DO levels.  Minimal stewardship activities.</a:t>
            </a:r>
          </a:p>
          <a:p>
            <a:endParaRPr lang="en-US" baseline="0" dirty="0" smtClean="0"/>
          </a:p>
          <a:p>
            <a:pPr marL="171844" indent="-171844">
              <a:buFontTx/>
              <a:buChar char="-"/>
            </a:pPr>
            <a:r>
              <a:rPr lang="en-US" baseline="0" dirty="0" smtClean="0"/>
              <a:t>Low to medium priority.</a:t>
            </a:r>
          </a:p>
          <a:p>
            <a:pPr marL="171844" indent="-171844">
              <a:buFontTx/>
              <a:buChar char="-"/>
            </a:pPr>
            <a:r>
              <a:rPr lang="en-US" baseline="0" dirty="0" smtClean="0"/>
              <a:t>Level of work not commensurate to level of impairment.</a:t>
            </a:r>
          </a:p>
          <a:p>
            <a:pPr marL="171844" indent="-171844">
              <a:buFontTx/>
              <a:buChar char="-"/>
            </a:pPr>
            <a:r>
              <a:rPr lang="en-US" baseline="0" dirty="0" smtClean="0"/>
              <a:t>More work needed here.</a:t>
            </a:r>
          </a:p>
          <a:p>
            <a:pPr marL="171844" indent="-171844">
              <a:buFontTx/>
              <a:buChar char="-"/>
            </a:pPr>
            <a:r>
              <a:rPr lang="en-US" baseline="0" dirty="0" smtClean="0"/>
              <a:t>Impairment, while linked, is still site-specific.  If conditions are good upriver, that doesn’t mean they will be downriver.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A9E015-C158-482A-8E28-DD984F3AAD4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53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 Springs</a:t>
            </a:r>
            <a:r>
              <a:rPr lang="en-US" baseline="0" dirty="0" smtClean="0"/>
              <a:t> – Implemented many of the measures we would consider in compliance with the waiver – significant temperature improvement.  </a:t>
            </a:r>
          </a:p>
          <a:p>
            <a:r>
              <a:rPr lang="en-US" baseline="0" dirty="0" smtClean="0"/>
              <a:t>Mainstem – still shows a statistically significant increasing trend for temperature.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8AD5B-62A3-4E1A-8DB0-11562DBC277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74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 Springs</a:t>
            </a:r>
            <a:r>
              <a:rPr lang="en-US" baseline="0" dirty="0" smtClean="0"/>
              <a:t> – Implemented many of the measures we would consider in compliance with the waiver – significant temperature improvement.  </a:t>
            </a:r>
          </a:p>
          <a:p>
            <a:r>
              <a:rPr lang="en-US" baseline="0" dirty="0" smtClean="0"/>
              <a:t>Mainstem – still shows a statistically significant increasing trend for temperature.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8AD5B-62A3-4E1A-8DB0-11562DBC277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47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53F2D-BCCE-401D-8B11-F8EC151BFF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30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Priorities are based on level of risk from land practices to</a:t>
            </a:r>
            <a:r>
              <a:rPr lang="en-US" baseline="0" dirty="0" smtClean="0"/>
              <a:t> </a:t>
            </a:r>
            <a:r>
              <a:rPr lang="en-US" dirty="0" smtClean="0"/>
              <a:t>water quality and </a:t>
            </a:r>
            <a:r>
              <a:rPr lang="en-US" baseline="0" dirty="0" smtClean="0"/>
              <a:t>the resource/habitat potential in the area.  This map (SVRCD) shows priority rankings of different tailwater neighborhoods.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High: 4, 5, 6</a:t>
            </a:r>
          </a:p>
          <a:p>
            <a:r>
              <a:rPr lang="en-US" baseline="0" dirty="0" smtClean="0"/>
              <a:t>Medium: 2, 3</a:t>
            </a:r>
          </a:p>
          <a:p>
            <a:r>
              <a:rPr lang="en-US" baseline="0" dirty="0" smtClean="0"/>
              <a:t>Low: 1, 7, 8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have funded the SVRCD to maintain a network of water quality monitoring points along the river, which has build a robust data set that can inform and refine our work in the watershed.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A9E015-C158-482A-8E28-DD984F3AAD4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36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</a:t>
            </a:r>
            <a:r>
              <a:rPr lang="en-US" baseline="0" dirty="0" smtClean="0"/>
              <a:t> example of our adaptive management approach to review progress and prioritization, using basin plan objectives.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8AD5B-62A3-4E1A-8DB0-11562DBC27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67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8AD5B-62A3-4E1A-8DB0-11562DBC27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21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r>
              <a:rPr lang="en-US" baseline="0" dirty="0" smtClean="0"/>
              <a:t> for the whole monitoring network in 2015 and 2016, to show which areas are sufficiently oxygenated and which areas have low DO.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High priority reaches still show impairment.</a:t>
            </a:r>
          </a:p>
          <a:p>
            <a:r>
              <a:rPr lang="en-US" baseline="0" dirty="0" smtClean="0"/>
              <a:t>Evidence of improvement at the former Araujo dam site.</a:t>
            </a:r>
          </a:p>
          <a:p>
            <a:r>
              <a:rPr lang="en-US" baseline="0" dirty="0" smtClean="0"/>
              <a:t>Mid to low priority reaches are doing pretty good - &gt;hasn’t always been that way.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8AD5B-62A3-4E1A-8DB0-11562DBC27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22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 to the map – here are the three monitoring</a:t>
            </a:r>
            <a:r>
              <a:rPr lang="en-US" baseline="0" dirty="0" smtClean="0"/>
              <a:t> points with the longest record.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Good spatial spread – one at the end of the high priority reach, two in the low-medium priority reaches.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A9E015-C158-482A-8E28-DD984F3AAD4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4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Nelson Ranch – downstream</a:t>
            </a:r>
            <a:r>
              <a:rPr lang="en-US" baseline="0" dirty="0" smtClean="0"/>
              <a:t> from the high priority areas (confluence of Big Springs and Parks Creeks).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2016 was pretty decent, but impairment is highly variable, doesn’t show a statistically significant trend, but it shows what could be an emerging trend.</a:t>
            </a:r>
          </a:p>
          <a:p>
            <a:r>
              <a:rPr lang="en-US" baseline="0" dirty="0" smtClean="0"/>
              <a:t>Uptick in efforts in the last few years.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A9E015-C158-482A-8E28-DD984F3AAD4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23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r>
              <a:rPr lang="en-US" baseline="0" dirty="0" smtClean="0"/>
              <a:t> at the Montague-Grenada Bridge.  This is a statistically significant decreasing trend.  No impairment for this beneficial use target in 2016 during the period of record.</a:t>
            </a:r>
          </a:p>
          <a:p>
            <a:endParaRPr lang="en-US" baseline="0" dirty="0" smtClean="0"/>
          </a:p>
          <a:p>
            <a:pPr marL="171844" indent="-171844">
              <a:buFontTx/>
              <a:buChar char="-"/>
            </a:pPr>
            <a:r>
              <a:rPr lang="en-US" baseline="0" dirty="0" smtClean="0"/>
              <a:t>Lots of stewardships projects implemented between 2008 and 2015.</a:t>
            </a:r>
          </a:p>
          <a:p>
            <a:pPr marL="171844" indent="-171844">
              <a:buFontTx/>
              <a:buChar char="-"/>
            </a:pPr>
            <a:r>
              <a:rPr lang="en-US" baseline="0" dirty="0" smtClean="0"/>
              <a:t>Medium priority.</a:t>
            </a:r>
          </a:p>
          <a:p>
            <a:pPr marL="171844" indent="-171844">
              <a:buFontTx/>
              <a:buChar char="-"/>
            </a:pPr>
            <a:r>
              <a:rPr lang="en-US" baseline="0" dirty="0" smtClean="0"/>
              <a:t>Likely the scale of projects implemented matched the level of impact appropriately.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A9E015-C158-482A-8E28-DD984F3AAD4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29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0DA76-8A03-4850-9394-827645172E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25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BB79B-2403-440B-9669-4CCB699433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7817B-1E18-4B45-9A1F-315019300B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11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5DA20-6595-4EC6-913C-C0617B5223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8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EA3BC-3B2C-4B8B-B370-B2C6BBB229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7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BAB17-F899-41D1-A790-B0306F4277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1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C9481-E528-4EDF-8013-75293F69C4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86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FA9F6-54A1-46A5-AE71-56AA6F8274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40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DBABC-98C9-4D85-ACC5-80BE4DF8E3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9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07687-5365-469B-B0B7-E1548991EA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1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F943D-BB2E-40D4-B091-F6911C4B9F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3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2072102-4CD0-450C-8A02-0E44ACBC06C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Shasta River Watershed Stewardship Report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12975"/>
            <a:ext cx="6400800" cy="1752600"/>
          </a:xfrm>
        </p:spPr>
        <p:txBody>
          <a:bodyPr/>
          <a:lstStyle/>
          <a:p>
            <a:r>
              <a:rPr lang="en-US" sz="2400" dirty="0" smtClean="0">
                <a:latin typeface="Cambria" pitchFamily="18" charset="0"/>
              </a:rPr>
              <a:t>Update for the Regional Board</a:t>
            </a:r>
          </a:p>
          <a:p>
            <a:r>
              <a:rPr lang="en-US" sz="2400" dirty="0" smtClean="0">
                <a:latin typeface="Cambria" pitchFamily="18" charset="0"/>
              </a:rPr>
              <a:t>June 29, 2017</a:t>
            </a:r>
          </a:p>
          <a:p>
            <a:r>
              <a:rPr lang="en-US" sz="2400" dirty="0" smtClean="0">
                <a:latin typeface="Cambria" pitchFamily="18" charset="0"/>
              </a:rPr>
              <a:t>Item No. 4</a:t>
            </a:r>
          </a:p>
          <a:p>
            <a:endParaRPr lang="en-US" sz="2400" dirty="0" smtClean="0">
              <a:latin typeface="Cambria" pitchFamily="18" charset="0"/>
            </a:endParaRPr>
          </a:p>
          <a:p>
            <a:r>
              <a:rPr lang="en-US" sz="2400" dirty="0" smtClean="0">
                <a:latin typeface="Cambria" pitchFamily="18" charset="0"/>
              </a:rPr>
              <a:t>Eli Scott and Clayton </a:t>
            </a:r>
            <a:r>
              <a:rPr lang="en-US" sz="2400" dirty="0" err="1" smtClean="0">
                <a:latin typeface="Cambria" pitchFamily="18" charset="0"/>
              </a:rPr>
              <a:t>Creager</a:t>
            </a:r>
            <a:endParaRPr lang="en-US" sz="24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Data Analysis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stewardship and TMDL related activities resulted in quantifiable changes in water quality?</a:t>
            </a:r>
          </a:p>
          <a:p>
            <a:pPr lvl="1"/>
            <a:r>
              <a:rPr lang="en-US" dirty="0" smtClean="0"/>
              <a:t>Dissolved Oxygen</a:t>
            </a:r>
          </a:p>
          <a:p>
            <a:pPr lvl="1"/>
            <a:r>
              <a:rPr lang="en-US" dirty="0" smtClean="0"/>
              <a:t>Temperature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78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F6DB2-AF10-48B9-ABB3-198428A6F46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7" name="Picture Placeholder 16"/>
          <p:cNvPicPr>
            <a:picLocks noGrp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r="4808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" y="0"/>
            <a:ext cx="9134856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Tailwater Neighborhood Ranking (</a:t>
            </a:r>
            <a:r>
              <a:rPr lang="en-US" dirty="0" err="1" smtClean="0"/>
              <a:t>Aquaterra</a:t>
            </a:r>
            <a:r>
              <a:rPr lang="en-US" dirty="0" smtClean="0"/>
              <a:t> and SVRCD, 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8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66738"/>
          </a:xfrm>
        </p:spPr>
        <p:txBody>
          <a:bodyPr>
            <a:noAutofit/>
          </a:bodyPr>
          <a:lstStyle/>
          <a:p>
            <a:r>
              <a:rPr lang="en-US" sz="3600" b="0" dirty="0" smtClean="0"/>
              <a:t>Dissolved Oxygen Objective – Basin Plan</a:t>
            </a:r>
            <a:endParaRPr lang="en-US" sz="36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" y="762000"/>
            <a:ext cx="8763000" cy="4691062"/>
          </a:xfrm>
        </p:spPr>
        <p:txBody>
          <a:bodyPr>
            <a:noAutofit/>
          </a:bodyPr>
          <a:lstStyle/>
          <a:p>
            <a:endParaRPr lang="en-US" sz="2000" i="1" dirty="0" smtClean="0"/>
          </a:p>
          <a:p>
            <a:endParaRPr lang="en-US" sz="1600" i="1" dirty="0" smtClean="0"/>
          </a:p>
          <a:p>
            <a:endParaRPr lang="en-US" sz="1600" i="1" dirty="0"/>
          </a:p>
          <a:p>
            <a:endParaRPr lang="en-US" sz="1600" i="1" dirty="0" smtClean="0"/>
          </a:p>
          <a:p>
            <a:endParaRPr lang="en-US" sz="1600" i="1" dirty="0"/>
          </a:p>
          <a:p>
            <a:endParaRPr lang="en-US" sz="1600" i="1" dirty="0" smtClean="0"/>
          </a:p>
          <a:p>
            <a:endParaRPr lang="en-US" sz="1600" i="1" dirty="0"/>
          </a:p>
          <a:p>
            <a:endParaRPr lang="en-US" sz="1600" i="1" dirty="0" smtClean="0"/>
          </a:p>
          <a:p>
            <a:endParaRPr lang="en-US" sz="1600" i="1" dirty="0"/>
          </a:p>
          <a:p>
            <a:endParaRPr lang="en-US" sz="1600" i="1" dirty="0" smtClean="0"/>
          </a:p>
          <a:p>
            <a:endParaRPr lang="en-US" sz="1600" i="1" dirty="0"/>
          </a:p>
          <a:p>
            <a:endParaRPr lang="en-US" sz="1600" i="1" dirty="0" smtClean="0"/>
          </a:p>
          <a:p>
            <a:endParaRPr lang="en-US" sz="1600" i="1" dirty="0"/>
          </a:p>
          <a:p>
            <a:r>
              <a:rPr lang="en-US" sz="1600" i="1" dirty="0" smtClean="0"/>
              <a:t>Water Quality Control Plan for the North Coast Region. Section 3 - Water Quality Objectives. Revised June 18, 2015.  Adopted July 18, 2016.</a:t>
            </a:r>
            <a:endParaRPr lang="en-US" sz="1600" i="1" dirty="0"/>
          </a:p>
          <a:p>
            <a:endParaRPr lang="en-US" sz="2400" dirty="0" smtClean="0"/>
          </a:p>
          <a:p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8134" y="1295400"/>
          <a:ext cx="8305800" cy="3293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82466">
                  <a:extLst>
                    <a:ext uri="{9D8B030D-6E8A-4147-A177-3AD203B41FA5}">
                      <a16:colId xmlns:a16="http://schemas.microsoft.com/office/drawing/2014/main" val="3129085552"/>
                    </a:ext>
                  </a:extLst>
                </a:gridCol>
                <a:gridCol w="1866311">
                  <a:extLst>
                    <a:ext uri="{9D8B030D-6E8A-4147-A177-3AD203B41FA5}">
                      <a16:colId xmlns:a16="http://schemas.microsoft.com/office/drawing/2014/main" val="1200668783"/>
                    </a:ext>
                  </a:extLst>
                </a:gridCol>
                <a:gridCol w="2057023">
                  <a:extLst>
                    <a:ext uri="{9D8B030D-6E8A-4147-A177-3AD203B41FA5}">
                      <a16:colId xmlns:a16="http://schemas.microsoft.com/office/drawing/2014/main" val="3800083145"/>
                    </a:ext>
                  </a:extLst>
                </a:gridCol>
              </a:tblGrid>
              <a:tr h="11887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Beneficial Use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Daily Minimum Objective (mg/L)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7-Day Moving Average Objective (mg/L)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6699783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Marine Habitat (MAR)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Inland Saline Water Habitat (SAL)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5.0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N/A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8530782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Warm Freshwater Habitat (WARM)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5.0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6.0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711721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Cold Freshwater Habitat (COLD)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6.0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8.0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638959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Spawning, Reproduction, and/or Early Development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9.0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11.0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236741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8568" y="548048"/>
            <a:ext cx="8764932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“Dissolved Oxygen (DO) Concentrations shall conform to the following aquatic life requirements as specified.”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413" y="3581400"/>
            <a:ext cx="418134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00600" y="3581400"/>
            <a:ext cx="1828800" cy="304800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4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66738"/>
          </a:xfrm>
        </p:spPr>
        <p:txBody>
          <a:bodyPr>
            <a:noAutofit/>
          </a:bodyPr>
          <a:lstStyle/>
          <a:p>
            <a:r>
              <a:rPr lang="en-US" sz="3600" b="0" dirty="0" smtClean="0"/>
              <a:t>Dissolved Oxygen Analysis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795338"/>
            <a:ext cx="8610600" cy="461486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Period examined: </a:t>
            </a:r>
            <a:r>
              <a:rPr lang="en-US" sz="2400" b="1" dirty="0"/>
              <a:t>June 22 through September </a:t>
            </a:r>
            <a:r>
              <a:rPr lang="en-US" sz="2400" b="1" dirty="0" smtClean="0"/>
              <a:t>30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Irrigation </a:t>
            </a:r>
            <a:r>
              <a:rPr lang="en-US" sz="2400" dirty="0"/>
              <a:t>season after the onset of seasonal aquatic </a:t>
            </a:r>
            <a:r>
              <a:rPr lang="en-US" sz="2400" dirty="0" smtClean="0"/>
              <a:t>vegetation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</a:t>
            </a:r>
            <a:r>
              <a:rPr lang="en-US" sz="2400" dirty="0" smtClean="0"/>
              <a:t>ailwater </a:t>
            </a:r>
            <a:r>
              <a:rPr lang="en-US" sz="2400" dirty="0"/>
              <a:t>flows and temperatures are </a:t>
            </a:r>
            <a:r>
              <a:rPr lang="en-US" sz="2400" dirty="0" smtClean="0"/>
              <a:t>highest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Respiration </a:t>
            </a:r>
            <a:r>
              <a:rPr lang="en-US" sz="2400" dirty="0"/>
              <a:t>is at its </a:t>
            </a:r>
            <a:r>
              <a:rPr lang="en-US" sz="2400" dirty="0" smtClean="0"/>
              <a:t>peak (aquatic plants and attached algae)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Over-summer </a:t>
            </a:r>
            <a:r>
              <a:rPr lang="en-US" sz="2400" dirty="0"/>
              <a:t>rearing habitat is </a:t>
            </a:r>
            <a:r>
              <a:rPr lang="en-US" sz="2400" dirty="0" smtClean="0"/>
              <a:t>crucial</a:t>
            </a:r>
            <a:endParaRPr lang="en-US" sz="2400" dirty="0"/>
          </a:p>
          <a:p>
            <a:pPr algn="ctr"/>
            <a:endParaRPr lang="en-US" sz="2400" b="1" dirty="0"/>
          </a:p>
          <a:p>
            <a:r>
              <a:rPr lang="en-US" sz="2400" dirty="0"/>
              <a:t>The metric examined is the percentage of days in the time period where the minimum observed dissolved oxygen falls </a:t>
            </a:r>
            <a:r>
              <a:rPr lang="en-US" sz="2400" b="1" dirty="0"/>
              <a:t>below</a:t>
            </a:r>
            <a:r>
              <a:rPr lang="en-US" sz="2400" dirty="0"/>
              <a:t> 6 mg/L. </a:t>
            </a:r>
            <a:r>
              <a:rPr lang="en-US" sz="2400" dirty="0" smtClean="0"/>
              <a:t>Years missing 15% or more days of data in the period examined were not considered.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6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440787"/>
              </p:ext>
            </p:extLst>
          </p:nvPr>
        </p:nvGraphicFramePr>
        <p:xfrm>
          <a:off x="609600" y="123824"/>
          <a:ext cx="8153400" cy="521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71600" y="5257800"/>
            <a:ext cx="65532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</a:t>
            </a:r>
            <a:r>
              <a:rPr lang="en-US" sz="1600" dirty="0" err="1" smtClean="0"/>
              <a:t>Dwinell</a:t>
            </a:r>
            <a:r>
              <a:rPr lang="en-US" sz="1600" dirty="0" smtClean="0"/>
              <a:t>                                             Montague-Grenada                        Mouth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4882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F6DB2-AF10-48B9-ABB3-198428A6F46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7" name="Picture Placeholder 16"/>
          <p:cNvPicPr>
            <a:picLocks noGrp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r="4808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" y="0"/>
            <a:ext cx="9134856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Tailwater Neighborhood Ranking (</a:t>
            </a:r>
            <a:r>
              <a:rPr lang="en-US" dirty="0" err="1" smtClean="0"/>
              <a:t>Aquaterra</a:t>
            </a:r>
            <a:r>
              <a:rPr lang="en-US" dirty="0" smtClean="0"/>
              <a:t> and SVRCD, 2013)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657600" y="2743200"/>
            <a:ext cx="152400" cy="1524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71800" y="1676400"/>
            <a:ext cx="152400" cy="1524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43200" y="1423877"/>
            <a:ext cx="152400" cy="1524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3835805" y="26670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3160551" y="16002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173030" y="1347677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69131" y="2650123"/>
            <a:ext cx="132119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Nelson Ranch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713444" y="1583323"/>
            <a:ext cx="240078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Montague-Grenada Bridge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34199" y="1330800"/>
            <a:ext cx="152638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Araujo Dam Site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9791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F6DB2-AF10-48B9-ABB3-198428A6F46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7" name="Picture Placeholder 16"/>
          <p:cNvPicPr>
            <a:picLocks noGrp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r="4808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" y="0"/>
            <a:ext cx="9134856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Tailwater Neighborhood Ranking (</a:t>
            </a:r>
            <a:r>
              <a:rPr lang="en-US" dirty="0" err="1" smtClean="0"/>
              <a:t>Aquaterra</a:t>
            </a:r>
            <a:r>
              <a:rPr lang="en-US" dirty="0" smtClean="0"/>
              <a:t> and SVRCD, 2013)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657600" y="2743200"/>
            <a:ext cx="152400" cy="1524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3838575" y="26670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4059812"/>
              </p:ext>
            </p:extLst>
          </p:nvPr>
        </p:nvGraphicFramePr>
        <p:xfrm>
          <a:off x="4371975" y="2713280"/>
          <a:ext cx="3733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9263" y="4812381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Analysis Days &lt; 6 ppm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91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F6DB2-AF10-48B9-ABB3-198428A6F46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7" name="Picture Placeholder 16"/>
          <p:cNvPicPr>
            <a:picLocks noGrp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r="4808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" y="0"/>
            <a:ext cx="9134856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Tailwater Neighborhood Ranking (</a:t>
            </a:r>
            <a:r>
              <a:rPr lang="en-US" dirty="0" err="1" smtClean="0"/>
              <a:t>Aquaterra</a:t>
            </a:r>
            <a:r>
              <a:rPr lang="en-US" dirty="0" smtClean="0"/>
              <a:t> and SVRCD, 2013)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971800" y="1676400"/>
            <a:ext cx="152400" cy="1524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3160551" y="16002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Picture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6134873"/>
              </p:ext>
            </p:extLst>
          </p:nvPr>
        </p:nvGraphicFramePr>
        <p:xfrm>
          <a:off x="3701726" y="1676400"/>
          <a:ext cx="3733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0" y="4963805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Analysis Days &lt; 6 ppm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6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F6DB2-AF10-48B9-ABB3-198428A6F46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7" name="Picture Placeholder 16"/>
          <p:cNvPicPr>
            <a:picLocks noGrp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r="4808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" y="0"/>
            <a:ext cx="9134856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Tailwater Neighborhood Ranking (</a:t>
            </a:r>
            <a:r>
              <a:rPr lang="en-US" dirty="0" err="1" smtClean="0"/>
              <a:t>Aquaterra</a:t>
            </a:r>
            <a:r>
              <a:rPr lang="en-US" dirty="0" smtClean="0"/>
              <a:t> and SVRCD, 2013)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743200" y="1423877"/>
            <a:ext cx="152400" cy="1524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2944821" y="1347677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2308"/>
              </p:ext>
            </p:extLst>
          </p:nvPr>
        </p:nvGraphicFramePr>
        <p:xfrm>
          <a:off x="3478221" y="1423877"/>
          <a:ext cx="3733800" cy="2507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800" y="4938772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Analysis Days &lt; 6 ppm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27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66738"/>
          </a:xfrm>
        </p:spPr>
        <p:txBody>
          <a:bodyPr>
            <a:noAutofit/>
          </a:bodyPr>
          <a:lstStyle/>
          <a:p>
            <a:pPr algn="ctr"/>
            <a:r>
              <a:rPr lang="en-US" sz="4000" b="0" dirty="0" smtClean="0"/>
              <a:t>Temperature Assessment</a:t>
            </a:r>
            <a:endParaRPr lang="en-US" sz="4000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74817" y="601661"/>
            <a:ext cx="8212936" cy="405765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Big Springs Creek</a:t>
            </a:r>
            <a:endParaRPr lang="en-US" sz="2000" dirty="0"/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474816" y="990600"/>
          <a:ext cx="27432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/>
          </p:nvPr>
        </p:nvGraphicFramePr>
        <p:xfrm>
          <a:off x="3200718" y="990600"/>
          <a:ext cx="27432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>
            <p:extLst/>
          </p:nvPr>
        </p:nvGraphicFramePr>
        <p:xfrm>
          <a:off x="5944553" y="992505"/>
          <a:ext cx="27432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846845015"/>
              </p:ext>
            </p:extLst>
          </p:nvPr>
        </p:nvGraphicFramePr>
        <p:xfrm>
          <a:off x="1981200" y="3426460"/>
          <a:ext cx="2743200" cy="2059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/>
          <p:cNvGraphicFramePr/>
          <p:nvPr>
            <p:extLst/>
          </p:nvPr>
        </p:nvGraphicFramePr>
        <p:xfrm>
          <a:off x="4722495" y="3426460"/>
          <a:ext cx="27432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Text Placeholder 5"/>
          <p:cNvSpPr txBox="1">
            <a:spLocks/>
          </p:cNvSpPr>
          <p:nvPr/>
        </p:nvSpPr>
        <p:spPr>
          <a:xfrm>
            <a:off x="1981200" y="3048000"/>
            <a:ext cx="5484495" cy="405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Shasta River at Highway 3 Bridge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752632" y="5638800"/>
            <a:ext cx="593972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MWMT = Maximum weekly maximum </a:t>
            </a:r>
            <a:r>
              <a:rPr lang="en-US" sz="2000" dirty="0" smtClean="0">
                <a:latin typeface="+mn-lt"/>
              </a:rPr>
              <a:t>temperature.</a:t>
            </a:r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ADMT = Average daily maximum </a:t>
            </a:r>
            <a:r>
              <a:rPr lang="en-US" sz="2000" dirty="0" smtClean="0">
                <a:latin typeface="+mn-lt"/>
              </a:rPr>
              <a:t>temperature.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376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417"/>
            <a:ext cx="7772400" cy="1143000"/>
          </a:xfrm>
        </p:spPr>
        <p:txBody>
          <a:bodyPr/>
          <a:lstStyle/>
          <a:p>
            <a:r>
              <a:rPr lang="en-US" b="1" dirty="0" smtClean="0"/>
              <a:t>Presentation 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114800"/>
          </a:xfrm>
        </p:spPr>
        <p:txBody>
          <a:bodyPr/>
          <a:lstStyle/>
          <a:p>
            <a:r>
              <a:rPr lang="en-US" dirty="0" smtClean="0"/>
              <a:t>TMDL Related Activities</a:t>
            </a:r>
            <a:endParaRPr lang="en-US" dirty="0"/>
          </a:p>
          <a:p>
            <a:r>
              <a:rPr lang="en-US" dirty="0" smtClean="0"/>
              <a:t>Background on Shasta Stewardship</a:t>
            </a:r>
          </a:p>
          <a:p>
            <a:r>
              <a:rPr lang="en-US" dirty="0" smtClean="0"/>
              <a:t>Stewardship Report Summary</a:t>
            </a:r>
          </a:p>
          <a:p>
            <a:r>
              <a:rPr lang="en-US" dirty="0" smtClean="0"/>
              <a:t>Water Quality Status and Trends</a:t>
            </a:r>
          </a:p>
          <a:p>
            <a:r>
              <a:rPr lang="en-US" dirty="0" smtClean="0"/>
              <a:t>Report Next Steps</a:t>
            </a:r>
          </a:p>
          <a:p>
            <a:r>
              <a:rPr lang="en-US" dirty="0" smtClean="0"/>
              <a:t>TMDL Adaptive Management Next Steps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627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2462"/>
            <a:ext cx="91440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Stewardship Report </a:t>
            </a:r>
            <a:br>
              <a:rPr lang="en-US" sz="4000" dirty="0" smtClean="0"/>
            </a:br>
            <a:r>
              <a:rPr lang="en-US" sz="4000" dirty="0" smtClean="0"/>
              <a:t>Next Steps</a:t>
            </a:r>
            <a:endParaRPr lang="en-US" sz="4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304800" y="1295400"/>
            <a:ext cx="8763000" cy="3810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Complete internal and partner review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Submit to Klamath Tracking and Accounting Program (KTAP)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Present to </a:t>
            </a:r>
            <a:r>
              <a:rPr lang="en-US" sz="3200" dirty="0"/>
              <a:t>s</a:t>
            </a:r>
            <a:r>
              <a:rPr lang="en-US" sz="3200" dirty="0" smtClean="0"/>
              <a:t>takeholder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Post to Klamath Basin Monitoring Program (KBMP) Watershed Stewardship 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Manage Adaptively!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915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b="1" dirty="0" smtClean="0"/>
              <a:t>TMDL Adaptive Management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2900" y="762000"/>
            <a:ext cx="8458200" cy="4114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Continued implementation of </a:t>
            </a:r>
            <a:r>
              <a:rPr lang="en-US" dirty="0"/>
              <a:t>W</a:t>
            </a:r>
            <a:r>
              <a:rPr lang="en-US" dirty="0" smtClean="0"/>
              <a:t>aivers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Continue to support stewardship projects such as: spring rehabilitation, tailwater reduction, riparian protection strategies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Support model development to assess flow and temperature restoration </a:t>
            </a:r>
            <a:r>
              <a:rPr lang="en-US" dirty="0" smtClean="0"/>
              <a:t>scenarios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Support and participate in CA Water Action Plan program for Shasta River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03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Questions &amp; Comments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93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ep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5257800" cy="51816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257800" y="76200"/>
            <a:ext cx="37338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Benefits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+mn-lt"/>
              </a:rPr>
              <a:t>I</a:t>
            </a:r>
            <a:r>
              <a:rPr lang="en-US" sz="2800" dirty="0" smtClean="0">
                <a:latin typeface="+mn-lt"/>
              </a:rPr>
              <a:t>ncreases opportunities for collaboration and partnership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n-lt"/>
              </a:rPr>
              <a:t>Leverages restoration and monitoring resources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n-lt"/>
              </a:rPr>
              <a:t>More rigorously tracks progress over time 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990600"/>
          </a:xfrm>
        </p:spPr>
        <p:txBody>
          <a:bodyPr/>
          <a:lstStyle/>
          <a:p>
            <a:r>
              <a:rPr lang="en-US" sz="3800" b="1" dirty="0" smtClean="0"/>
              <a:t>Shasta </a:t>
            </a:r>
            <a:r>
              <a:rPr lang="en-US" sz="3800" b="1" dirty="0"/>
              <a:t>River TMDL Related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206" y="762000"/>
            <a:ext cx="7772400" cy="4800600"/>
          </a:xfrm>
        </p:spPr>
        <p:txBody>
          <a:bodyPr/>
          <a:lstStyle/>
          <a:p>
            <a:r>
              <a:rPr lang="en-US" dirty="0" smtClean="0"/>
              <a:t>Implementation of Waivers</a:t>
            </a:r>
          </a:p>
          <a:p>
            <a:r>
              <a:rPr lang="en-US" dirty="0" smtClean="0"/>
              <a:t>Grant program projects</a:t>
            </a:r>
          </a:p>
          <a:p>
            <a:r>
              <a:rPr lang="en-US" dirty="0" smtClean="0"/>
              <a:t>Efforts of partner agencies and NGOs</a:t>
            </a:r>
          </a:p>
          <a:p>
            <a:r>
              <a:rPr lang="en-US" dirty="0" smtClean="0"/>
              <a:t>Actions of individual landowners</a:t>
            </a:r>
          </a:p>
          <a:p>
            <a:r>
              <a:rPr lang="en-US" dirty="0" smtClean="0"/>
              <a:t>Watershed Stewardship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Adaptive management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Collaborative funding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Monitoring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936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sz="3200" b="1" dirty="0" smtClean="0"/>
              <a:t>Shasta River Watershed Stewardship Report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610600" cy="4343400"/>
          </a:xfrm>
        </p:spPr>
        <p:txBody>
          <a:bodyPr>
            <a:normAutofit fontScale="85000" lnSpcReduction="10000"/>
          </a:bodyPr>
          <a:lstStyle/>
          <a:p>
            <a:pPr marL="36576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Partnerships </a:t>
            </a:r>
          </a:p>
          <a:p>
            <a:pPr marL="36576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Watershed description and setting</a:t>
            </a:r>
          </a:p>
          <a:p>
            <a:pPr marL="36576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Historical ecology</a:t>
            </a:r>
          </a:p>
          <a:p>
            <a:pPr marL="36576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/>
              <a:t>W</a:t>
            </a:r>
            <a:r>
              <a:rPr lang="en-US" dirty="0" smtClean="0"/>
              <a:t>ater quality issues of concern</a:t>
            </a:r>
          </a:p>
          <a:p>
            <a:pPr marL="36576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Catalogue of stewardship projects completed to date</a:t>
            </a:r>
          </a:p>
          <a:p>
            <a:pPr marL="36576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Water quality status and trends </a:t>
            </a:r>
          </a:p>
          <a:p>
            <a:pPr marL="36576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Adaptive management 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515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143000"/>
          </a:xfrm>
        </p:spPr>
        <p:txBody>
          <a:bodyPr/>
          <a:lstStyle/>
          <a:p>
            <a:r>
              <a:rPr lang="en-US" sz="3200" b="1" dirty="0" smtClean="0"/>
              <a:t>Shasta River Watershed Stewardship Report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7810500" cy="4953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Collaborative work with partner input:</a:t>
            </a:r>
          </a:p>
          <a:p>
            <a:pPr lvl="1"/>
            <a:r>
              <a:rPr lang="en-US" dirty="0" smtClean="0"/>
              <a:t>Shasta Valley Resource Conservation District</a:t>
            </a:r>
          </a:p>
          <a:p>
            <a:pPr lvl="1"/>
            <a:r>
              <a:rPr lang="en-US" dirty="0" smtClean="0"/>
              <a:t>Regional Water Board</a:t>
            </a:r>
          </a:p>
          <a:p>
            <a:pPr lvl="1"/>
            <a:r>
              <a:rPr lang="en-US" dirty="0"/>
              <a:t>California Conservation Corps Watershed Stewardship </a:t>
            </a:r>
            <a:r>
              <a:rPr lang="en-US" dirty="0" smtClean="0"/>
              <a:t>Program</a:t>
            </a:r>
            <a:endParaRPr lang="en-US" dirty="0"/>
          </a:p>
          <a:p>
            <a:pPr lvl="2"/>
            <a:r>
              <a:rPr lang="en-US" dirty="0"/>
              <a:t>Nick </a:t>
            </a:r>
            <a:r>
              <a:rPr lang="en-US" dirty="0" smtClean="0"/>
              <a:t>Cusick</a:t>
            </a:r>
            <a:endParaRPr lang="en-US" dirty="0"/>
          </a:p>
          <a:p>
            <a:pPr lvl="2"/>
            <a:r>
              <a:rPr lang="en-US" dirty="0"/>
              <a:t>Callie </a:t>
            </a:r>
            <a:r>
              <a:rPr lang="en-US" dirty="0" smtClean="0"/>
              <a:t>Grant</a:t>
            </a:r>
          </a:p>
          <a:p>
            <a:pPr lvl="1"/>
            <a:r>
              <a:rPr lang="en-US" dirty="0" smtClean="0"/>
              <a:t>California Department of Fish and Wildlife</a:t>
            </a:r>
          </a:p>
          <a:p>
            <a:pPr lvl="1"/>
            <a:r>
              <a:rPr lang="en-US" dirty="0" smtClean="0"/>
              <a:t>The Nature Conservancy</a:t>
            </a:r>
          </a:p>
          <a:p>
            <a:pPr lvl="1"/>
            <a:r>
              <a:rPr lang="en-US" dirty="0" smtClean="0"/>
              <a:t>USFWS / NOAA NMFS</a:t>
            </a:r>
          </a:p>
          <a:p>
            <a:pPr lvl="1"/>
            <a:r>
              <a:rPr lang="en-US" dirty="0" smtClean="0"/>
              <a:t>Klamath Basin Monitoring Program</a:t>
            </a:r>
          </a:p>
          <a:p>
            <a:pPr lvl="1"/>
            <a:r>
              <a:rPr lang="en-US" dirty="0" smtClean="0"/>
              <a:t>Others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6620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709"/>
            <a:ext cx="6934200" cy="753291"/>
          </a:xfrm>
        </p:spPr>
        <p:txBody>
          <a:bodyPr/>
          <a:lstStyle/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Historical </a:t>
            </a:r>
            <a:r>
              <a:rPr lang="en-US" sz="3600" smtClean="0"/>
              <a:t>Ecology Analysis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96" y="1676401"/>
            <a:ext cx="9147995" cy="518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762000"/>
            <a:ext cx="58072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Watershed conditions trajectory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Lines of evidence for reconciliation targets</a:t>
            </a:r>
          </a:p>
        </p:txBody>
      </p:sp>
    </p:spTree>
    <p:extLst>
      <p:ext uri="{BB962C8B-B14F-4D97-AF65-F5344CB8AC3E}">
        <p14:creationId xmlns:p14="http://schemas.microsoft.com/office/powerpoint/2010/main" val="1482102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sz="3200" b="1" dirty="0" smtClean="0"/>
              <a:t>Inventory of Watershed Stewardship Activities </a:t>
            </a:r>
            <a:endParaRPr lang="en-US" sz="3200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0823"/>
            <a:ext cx="4343400" cy="55626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953000" y="1095375"/>
            <a:ext cx="40386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800" b="1" dirty="0" smtClean="0"/>
              <a:t>Summarizes: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 smtClean="0"/>
              <a:t>Riparian miles protected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 smtClean="0"/>
              <a:t>Tailwater return follow projects (acre feet of water)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 smtClean="0"/>
              <a:t>Impoundments removed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 smtClean="0"/>
              <a:t>Riparian habitat restored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Other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5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sz="3600" b="1" dirty="0" smtClean="0"/>
              <a:t>Assesses Mitigation Effectiveness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2789555" cy="184721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914400"/>
            <a:ext cx="2780030" cy="184912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Picture 5" descr="Dave5 001 M-G Rd upstrea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35" y="3352800"/>
            <a:ext cx="2776220" cy="184721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Picture 6" descr="DSCN540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580" y="3352800"/>
            <a:ext cx="2768600" cy="183959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386974" y="2761615"/>
            <a:ext cx="24673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Big Springs Creek, 2008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4783589" y="2761615"/>
            <a:ext cx="24673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Big Springs Creek, 2012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999047" y="5192395"/>
            <a:ext cx="32431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Montague-Grenada Bridge, 1993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4399958" y="5192395"/>
            <a:ext cx="323460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Montague-Grenada Bridge, 2011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7261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b1ztemplates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rb1ztemplates</Template>
  <TotalTime>0</TotalTime>
  <Words>1242</Words>
  <Application>Microsoft Office PowerPoint</Application>
  <PresentationFormat>On-screen Show (4:3)</PresentationFormat>
  <Paragraphs>223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</vt:lpstr>
      <vt:lpstr>Times</vt:lpstr>
      <vt:lpstr>Times New Roman</vt:lpstr>
      <vt:lpstr>Wingdings</vt:lpstr>
      <vt:lpstr>rb1ztemplates</vt:lpstr>
      <vt:lpstr>Shasta River Watershed Stewardship Report</vt:lpstr>
      <vt:lpstr>Presentation Overview</vt:lpstr>
      <vt:lpstr>PowerPoint Presentation</vt:lpstr>
      <vt:lpstr>Shasta River TMDL Related Activities</vt:lpstr>
      <vt:lpstr>Shasta River Watershed Stewardship Report</vt:lpstr>
      <vt:lpstr>Shasta River Watershed Stewardship Report</vt:lpstr>
      <vt:lpstr> Historical Ecology Analysis </vt:lpstr>
      <vt:lpstr>Inventory of Watershed Stewardship Activities </vt:lpstr>
      <vt:lpstr>Assesses Mitigation Effectiveness </vt:lpstr>
      <vt:lpstr>Data Analysis</vt:lpstr>
      <vt:lpstr>Tailwater Neighborhood Ranking (Aquaterra and SVRCD, 2013)</vt:lpstr>
      <vt:lpstr>Dissolved Oxygen Objective – Basin Plan</vt:lpstr>
      <vt:lpstr>Dissolved Oxygen Analysis</vt:lpstr>
      <vt:lpstr>PowerPoint Presentation</vt:lpstr>
      <vt:lpstr>Tailwater Neighborhood Ranking (Aquaterra and SVRCD, 2013)</vt:lpstr>
      <vt:lpstr>Tailwater Neighborhood Ranking (Aquaterra and SVRCD, 2013)</vt:lpstr>
      <vt:lpstr>Tailwater Neighborhood Ranking (Aquaterra and SVRCD, 2013)</vt:lpstr>
      <vt:lpstr>Tailwater Neighborhood Ranking (Aquaterra and SVRCD, 2013)</vt:lpstr>
      <vt:lpstr>Temperature Assessment</vt:lpstr>
      <vt:lpstr>Stewardship Report  Next Steps</vt:lpstr>
      <vt:lpstr>TMDL Adaptive Management</vt:lpstr>
      <vt:lpstr>Questions &amp; Comments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121023</cp:keywords>
  <cp:lastModifiedBy/>
  <cp:revision>1</cp:revision>
  <dcterms:created xsi:type="dcterms:W3CDTF">2017-06-08T14:55:08Z</dcterms:created>
  <dcterms:modified xsi:type="dcterms:W3CDTF">2017-06-28T17:28:43Z</dcterms:modified>
</cp:coreProperties>
</file>